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5" r:id="rId5"/>
    <p:sldId id="266" r:id="rId6"/>
    <p:sldId id="267" r:id="rId7"/>
    <p:sldId id="273" r:id="rId8"/>
    <p:sldId id="269" r:id="rId9"/>
    <p:sldId id="271" r:id="rId10"/>
    <p:sldId id="272" r:id="rId11"/>
    <p:sldId id="270" r:id="rId12"/>
    <p:sldId id="274" r:id="rId13"/>
    <p:sldId id="275" r:id="rId14"/>
    <p:sldId id="276" r:id="rId15"/>
    <p:sldId id="277" r:id="rId16"/>
    <p:sldId id="264" r:id="rId17"/>
    <p:sldId id="27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64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720"/>
  </p:normalViewPr>
  <p:slideViewPr>
    <p:cSldViewPr snapToGrid="0" snapToObjects="1">
      <p:cViewPr>
        <p:scale>
          <a:sx n="60" d="100"/>
          <a:sy n="60" d="100"/>
        </p:scale>
        <p:origin x="10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F0877-41D8-E747-8E4E-E355D1D8C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B50E0A-C658-BE40-A025-E77CB728A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129229-1391-AA4A-A705-35D4536B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3496CF-F9CC-2848-8EBD-D45AC9C4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31C5AD-9018-F449-846C-FC1A9A45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40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DDEC2-6835-3046-93CE-EF2AEF53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FA7611-2363-854B-A21B-4249EBDB2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34CE98-F3E1-934B-B854-577CCAA1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BE9277-0078-2648-A6C8-107381C0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900857-34DC-F14D-BF68-276A744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91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A53F65-460C-0749-B657-31F2B3906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FBBC4B-1595-5F4E-870C-554F28BC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63F616-EF70-564C-8873-C5D5139D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EB639B-F20C-F147-AE84-EA5BE404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1FC7F4-F510-394C-819C-EF7F74DF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27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E5123-96A8-D24C-A018-696113E9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7366B-267E-4F43-9D41-4389B9E76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E37D0A-E51B-754E-91C8-BE48F02B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9A879-559C-BA47-955D-8C4BDC28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3C354-E767-0245-AB61-9BF32E6C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2EAF-D830-F045-A113-CDBF488F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26477C-9C50-6B47-BD96-BD4B245AF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F969D-B66C-0241-95D5-AEE5D4D5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35F352-81F7-5545-AEE0-1BDB23C8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A66158-C00C-7347-B9A3-D6358CEA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12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B6B02-608F-934D-A535-998724E8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DB883F-9FFE-5B4C-B91B-4EA95B56A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0CC874-F33F-C54C-A5EA-713434E44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3F7D38-D214-774A-839D-3539D046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70B77F-988A-564F-B927-EC8A2220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F2215D-B9CD-9D4B-88C3-C4CF0F6D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36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588E5-1C4A-E646-8EAE-1559E3E4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869505-72F6-9D41-B04C-B7ACEA25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4C7283-314B-8744-8D07-42FC04CA5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66B161-729F-4745-BDE1-CEA86A690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C0CCA7-D040-E34B-8425-13D6D543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3869FE-E5E0-1644-BE3C-7D4F8871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F293F-80A1-9E42-874C-74C41665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3D99B3-8072-EB4C-BAAE-FD6A508A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0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FA561-10E9-654F-9FF0-43596BC4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8FBE69-0BB5-2641-BFE1-735E51DD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8C7BE6-E6D3-064F-962D-DFD84762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BBE383-C8CC-F248-8F0C-C732F88D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71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7AA314-CD51-E747-A309-6073A119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2727B2-7A6F-3C44-8D1D-411AB022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665D2B-D37D-794A-993B-1379A169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A7A3E-4625-B34B-AD80-B8DC806A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EEC8F-83F1-B94B-8B38-B2BB66E4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C92FB5-9A80-2D45-9A46-01BC2110B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26508B-7CBE-9945-B992-9C611843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386698-D904-9C41-AF94-81FFC504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FFBA59-E570-BB42-990C-E3B21487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9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64030-5788-E24B-9BF4-D2316D3B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B4E202-66D1-2E4A-AA2A-E1CD9AEAA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CF47FE-995D-5247-8EAE-51763691D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C1AD2-9D81-4D48-AAB0-FA1235FF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924364-CBAD-7746-BEA7-2B6E9623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D49339-EE0A-184E-9315-24ABECD6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0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02DC61-B7E4-7D48-B3E6-0D0A4BBC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0167EF-80DA-1F42-B0AB-025E24A9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8A8F3-0F74-CA44-99C3-BE9620D40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8568-1199-4549-BDF6-D5D510E82D30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348262-5177-E941-858B-AB7963672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A3133-65D6-B441-83E9-92BB1B046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BA09-CE2F-8F4D-BB39-484273186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285A50B-C02B-4514-9312-B0DA68DC2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" t="10064" r="3144" b="10836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476A42C-6EEF-4288-8FE4-B3CD7BEFF80C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83CD3A-785F-4257-B79B-20D9D7EB4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A85574-5780-4084-B517-84C01DF10088}"/>
              </a:ext>
            </a:extLst>
          </p:cNvPr>
          <p:cNvSpPr txBox="1">
            <a:spLocks/>
          </p:cNvSpPr>
          <p:nvPr/>
        </p:nvSpPr>
        <p:spPr>
          <a:xfrm>
            <a:off x="138862" y="2604465"/>
            <a:ext cx="11800115" cy="1716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t-BR" sz="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BIOGAS OVERVIEW IN BRAZIL</a:t>
            </a:r>
          </a:p>
          <a:p>
            <a:pPr>
              <a:spcAft>
                <a:spcPts val="300"/>
              </a:spcAft>
            </a:pPr>
            <a:r>
              <a:rPr lang="pt-BR" sz="3200" b="1" dirty="0" err="1">
                <a:solidFill>
                  <a:srgbClr val="FFD45A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Challenges</a:t>
            </a:r>
            <a:r>
              <a:rPr lang="pt-BR" sz="3200" b="1" dirty="0">
                <a:solidFill>
                  <a:srgbClr val="FFD45A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 &amp; </a:t>
            </a:r>
            <a:r>
              <a:rPr lang="pt-BR" sz="3200" b="1" dirty="0" err="1">
                <a:solidFill>
                  <a:srgbClr val="FFD45A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Opportunities</a:t>
            </a:r>
            <a:endParaRPr lang="pt-BR" sz="3200" b="1" dirty="0">
              <a:solidFill>
                <a:srgbClr val="FFD45A"/>
              </a:solidFill>
              <a:latin typeface="Century Gothic" panose="020B0502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4A2BE4F-FFC0-438C-81A7-5D4652DF7B73}"/>
              </a:ext>
            </a:extLst>
          </p:cNvPr>
          <p:cNvSpPr txBox="1">
            <a:spLocks/>
          </p:cNvSpPr>
          <p:nvPr/>
        </p:nvSpPr>
        <p:spPr>
          <a:xfrm>
            <a:off x="138862" y="4749882"/>
            <a:ext cx="8676222" cy="21949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March</a:t>
            </a:r>
            <a:r>
              <a:rPr lang="pt-BR" b="1" i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 2021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Rubens Aebi</a:t>
            </a:r>
            <a:endParaRPr lang="en-US" sz="2200" i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6B82871-569F-479A-A39E-8E9BE7BA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68184D-556E-AF48-A0C4-6CD339E9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1275"/>
            <a:ext cx="10515600" cy="1325563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New </a:t>
            </a:r>
            <a:r>
              <a:rPr lang="pt-BR" b="1" u="sng" dirty="0" err="1">
                <a:solidFill>
                  <a:schemeClr val="accent6">
                    <a:lumMod val="50000"/>
                  </a:schemeClr>
                </a:solidFill>
              </a:rPr>
              <a:t>Holland</a:t>
            </a: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u="sng" dirty="0" err="1">
                <a:solidFill>
                  <a:schemeClr val="accent6">
                    <a:lumMod val="50000"/>
                  </a:schemeClr>
                </a:solidFill>
              </a:rPr>
              <a:t>Tractors</a:t>
            </a:r>
            <a:endParaRPr lang="pt-B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New Holland apresenta novo trator movido a biometano pela 1ª vez no Brasil  | Grupo Cultivar">
            <a:extLst>
              <a:ext uri="{FF2B5EF4-FFF2-40B4-BE49-F238E27FC236}">
                <a16:creationId xmlns:a16="http://schemas.microsoft.com/office/drawing/2014/main" id="{A943CCE0-362F-3F4E-8E69-7A4ED55303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4" y="1848611"/>
            <a:ext cx="6391671" cy="42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9B993E1-B7F5-4E4F-A344-14B030A6F6C1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CHICKEN AND CATTLE MANURE PLANT IN PARANÁ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14C440-9745-4D8E-A659-DDA5B361E234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45D5BC9-FE93-4D26-B034-12C62202F625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51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B10006-14CD-41C4-AF0C-A6C0BD9D0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F404EBB-E3B6-4D0E-A3D2-E3C9E266F213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E4EB44-36F4-45FE-B799-F52402DCFC1C}"/>
              </a:ext>
            </a:extLst>
          </p:cNvPr>
          <p:cNvSpPr/>
          <p:nvPr/>
        </p:nvSpPr>
        <p:spPr>
          <a:xfrm>
            <a:off x="508000" y="2549551"/>
            <a:ext cx="8974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 err="1">
                <a:solidFill>
                  <a:srgbClr val="54595F"/>
                </a:solidFill>
              </a:rPr>
              <a:t>Current</a:t>
            </a:r>
            <a:r>
              <a:rPr lang="pt-BR" sz="1600" b="1" dirty="0">
                <a:solidFill>
                  <a:srgbClr val="54595F"/>
                </a:solidFill>
              </a:rPr>
              <a:t> Market </a:t>
            </a:r>
            <a:r>
              <a:rPr lang="pt-BR" sz="1600" b="1" dirty="0" err="1">
                <a:solidFill>
                  <a:srgbClr val="54595F"/>
                </a:solidFill>
              </a:rPr>
              <a:t>situation</a:t>
            </a:r>
            <a:r>
              <a:rPr lang="pt-BR" sz="1600" b="1" dirty="0">
                <a:solidFill>
                  <a:srgbClr val="54595F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Power </a:t>
            </a:r>
            <a:r>
              <a:rPr lang="pt-BR" sz="1600" dirty="0" err="1">
                <a:solidFill>
                  <a:srgbClr val="54595F"/>
                </a:solidFill>
              </a:rPr>
              <a:t>generation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by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biogas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thermal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plants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from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urban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waste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grew</a:t>
            </a:r>
            <a:r>
              <a:rPr lang="pt-BR" sz="1600" dirty="0">
                <a:solidFill>
                  <a:srgbClr val="54595F"/>
                </a:solidFill>
              </a:rPr>
              <a:t> 7.7% in 2020, </a:t>
            </a:r>
            <a:r>
              <a:rPr lang="pt-BR" sz="1600" dirty="0" err="1">
                <a:solidFill>
                  <a:srgbClr val="54595F"/>
                </a:solidFill>
              </a:rPr>
              <a:t>reaching</a:t>
            </a:r>
            <a:r>
              <a:rPr lang="pt-BR" sz="1600" dirty="0">
                <a:solidFill>
                  <a:srgbClr val="54595F"/>
                </a:solidFill>
              </a:rPr>
              <a:t> 110.2 </a:t>
            </a:r>
            <a:r>
              <a:rPr lang="pt-BR" sz="1600" dirty="0" err="1">
                <a:solidFill>
                  <a:srgbClr val="54595F"/>
                </a:solidFill>
              </a:rPr>
              <a:t>average</a:t>
            </a:r>
            <a:r>
              <a:rPr lang="pt-BR" sz="1600" dirty="0">
                <a:solidFill>
                  <a:srgbClr val="54595F"/>
                </a:solidFill>
              </a:rPr>
              <a:t> MW </a:t>
            </a:r>
            <a:r>
              <a:rPr lang="pt-BR" sz="1600" dirty="0" err="1">
                <a:solidFill>
                  <a:srgbClr val="54595F"/>
                </a:solidFill>
              </a:rPr>
              <a:t>produced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according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CCEE (Chamber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Commercialization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Electric Energy).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The </a:t>
            </a:r>
            <a:r>
              <a:rPr lang="pt-BR" sz="1600" dirty="0" err="1">
                <a:solidFill>
                  <a:srgbClr val="54595F"/>
                </a:solidFill>
              </a:rPr>
              <a:t>process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advanced</a:t>
            </a:r>
            <a:r>
              <a:rPr lang="pt-BR" sz="1600" dirty="0">
                <a:solidFill>
                  <a:srgbClr val="54595F"/>
                </a:solidFill>
              </a:rPr>
              <a:t> 162% in </a:t>
            </a:r>
            <a:r>
              <a:rPr lang="pt-BR" sz="1600" dirty="0" err="1">
                <a:solidFill>
                  <a:srgbClr val="54595F"/>
                </a:solidFill>
              </a:rPr>
              <a:t>five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years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says</a:t>
            </a:r>
            <a:r>
              <a:rPr lang="pt-BR" sz="1600" dirty="0">
                <a:solidFill>
                  <a:srgbClr val="54595F"/>
                </a:solidFill>
              </a:rPr>
              <a:t>  CCEE, </a:t>
            </a:r>
            <a:r>
              <a:rPr lang="pt-BR" sz="1600" dirty="0" err="1">
                <a:solidFill>
                  <a:srgbClr val="54595F"/>
                </a:solidFill>
              </a:rPr>
              <a:t>which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registers</a:t>
            </a:r>
            <a:r>
              <a:rPr lang="pt-BR" sz="1600" dirty="0">
                <a:solidFill>
                  <a:srgbClr val="54595F"/>
                </a:solidFill>
              </a:rPr>
              <a:t> 18 </a:t>
            </a:r>
            <a:r>
              <a:rPr lang="pt-BR" sz="1600" dirty="0" err="1">
                <a:solidFill>
                  <a:srgbClr val="54595F"/>
                </a:solidFill>
              </a:rPr>
              <a:t>plants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Brazil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six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which</a:t>
            </a:r>
            <a:r>
              <a:rPr lang="pt-BR" sz="1600" dirty="0">
                <a:solidFill>
                  <a:srgbClr val="54595F"/>
                </a:solidFill>
              </a:rPr>
              <a:t> are in São Paulo, </a:t>
            </a:r>
            <a:r>
              <a:rPr lang="pt-BR" sz="1600" dirty="0" err="1">
                <a:solidFill>
                  <a:srgbClr val="54595F"/>
                </a:solidFill>
              </a:rPr>
              <a:t>where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highest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concentration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is</a:t>
            </a:r>
            <a:r>
              <a:rPr lang="pt-BR" sz="1600" dirty="0">
                <a:solidFill>
                  <a:srgbClr val="54595F"/>
                </a:solidFill>
              </a:rPr>
              <a:t>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96F7B3F-0420-4D5B-B499-4379275E03BA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BIOGAS &amp; MUNICIPAL SOLID WASTE (MSW)</a:t>
            </a:r>
          </a:p>
        </p:txBody>
      </p:sp>
    </p:spTree>
    <p:extLst>
      <p:ext uri="{BB962C8B-B14F-4D97-AF65-F5344CB8AC3E}">
        <p14:creationId xmlns:p14="http://schemas.microsoft.com/office/powerpoint/2010/main" val="356742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509D09C-F3C6-4D9C-BC10-DA86B81C2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6" name="Picture 4" descr="CS Bioenergia apresenta case revolucionário de geração de biogás a partir  do lodo de esgoto no IV Fórum do biogás | SEGS - Portal Nacional de  Seguros, Saúde, Info, Ti, Educação">
            <a:extLst>
              <a:ext uri="{FF2B5EF4-FFF2-40B4-BE49-F238E27FC236}">
                <a16:creationId xmlns:a16="http://schemas.microsoft.com/office/drawing/2014/main" id="{033ACEE3-C648-0C49-BF23-1726FB25E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11" y="1867989"/>
            <a:ext cx="5657178" cy="42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85E23F19-9C0B-4784-88DA-8DD0AFF7D2BB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1</a:t>
            </a:r>
            <a:r>
              <a:rPr lang="pt-BR" sz="1800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ST</a:t>
            </a:r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 BIOGAS FROM ORGANIC WASTE IN BRAZIL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2C9BE8-46AB-47AF-8650-88FF0847F102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4FF98D0-3EEA-4C7A-B950-BB1CDA1DD06E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7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C43CD6-F4D1-443C-8EF3-AF600B51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0" name="Picture 4" descr="Galeria – CS Bioenergia">
            <a:extLst>
              <a:ext uri="{FF2B5EF4-FFF2-40B4-BE49-F238E27FC236}">
                <a16:creationId xmlns:a16="http://schemas.microsoft.com/office/drawing/2014/main" id="{DB349280-73E1-AB4D-82BD-2C70D85FBE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1" y="1860267"/>
            <a:ext cx="7539697" cy="42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46BE2AD-CB23-4B4D-8BA0-EF69CEE037BE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INFRASTRUCTURE AND JENSBACHER GENERATORS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05C997-1E48-44E1-9876-31DBA314D43A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D605817-749C-49AB-8DB3-834310DE5252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85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32467D-41C5-4BDE-B0CE-E863D0D4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Avança produção da energia do biogás de aterros sanitários - Revista Meio  Ambiente Industrial e Sustentabilidade">
            <a:extLst>
              <a:ext uri="{FF2B5EF4-FFF2-40B4-BE49-F238E27FC236}">
                <a16:creationId xmlns:a16="http://schemas.microsoft.com/office/drawing/2014/main" id="{0052FFFB-DAA7-0141-A301-DDA5796724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47" y="1842327"/>
            <a:ext cx="8539306" cy="42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7C6B5D9B-DD00-417D-9152-A44D348DE3B6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29 MW LANDFILL BIOGAS POWERPLANT IN SP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4AC1C6-A942-4694-A79D-108A6DB94950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E91ED5-7849-40C7-AE93-74F861A48C6C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9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8C5AD4-A833-499A-8E09-123680C83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Usina Termoverde Caieiras foi inaugurada em São Paulo - Revista Meio  Ambiente Industrial e Sustentabilidade">
            <a:extLst>
              <a:ext uri="{FF2B5EF4-FFF2-40B4-BE49-F238E27FC236}">
                <a16:creationId xmlns:a16="http://schemas.microsoft.com/office/drawing/2014/main" id="{3BD72CEF-67B0-D347-ADEC-BB50F51E88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0" y="1845345"/>
            <a:ext cx="6408960" cy="42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8B55CA48-C353-42D5-AC7F-58F7D2025374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OVERVIEW OF THE 21 GENERATORS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A513F7-3AB5-4095-80C7-B53C51B647F7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B0162F1-4D11-4959-853D-F561788D7289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6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5AEF0A-C9BB-4A8D-B146-68A6C72B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EB6EA11-2810-4AEF-BD66-FF23E4E1B0A4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FB952-0509-4315-80C7-81028F5B9301}"/>
              </a:ext>
            </a:extLst>
          </p:cNvPr>
          <p:cNvSpPr/>
          <p:nvPr/>
        </p:nvSpPr>
        <p:spPr>
          <a:xfrm>
            <a:off x="508000" y="2677887"/>
            <a:ext cx="1073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Lack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industrial </a:t>
            </a:r>
            <a:r>
              <a:rPr lang="pt-BR" sz="1600" dirty="0" err="1">
                <a:solidFill>
                  <a:srgbClr val="54595F"/>
                </a:solidFill>
              </a:rPr>
              <a:t>suppliers</a:t>
            </a:r>
            <a:r>
              <a:rPr lang="pt-BR" sz="1600" dirty="0">
                <a:solidFill>
                  <a:srgbClr val="54595F"/>
                </a:solidFill>
              </a:rPr>
              <a:t> for </a:t>
            </a:r>
            <a:r>
              <a:rPr lang="pt-BR" sz="1600" dirty="0" err="1">
                <a:solidFill>
                  <a:srgbClr val="54595F"/>
                </a:solidFill>
              </a:rPr>
              <a:t>operation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and</a:t>
            </a:r>
            <a:r>
              <a:rPr lang="pt-BR" sz="1600" dirty="0">
                <a:solidFill>
                  <a:srgbClr val="54595F"/>
                </a:solidFill>
              </a:rPr>
              <a:t> post-</a:t>
            </a:r>
            <a:r>
              <a:rPr lang="pt-BR" sz="1600" dirty="0" err="1">
                <a:solidFill>
                  <a:srgbClr val="54595F"/>
                </a:solidFill>
              </a:rPr>
              <a:t>sales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problems</a:t>
            </a:r>
            <a:r>
              <a:rPr lang="pt-BR" sz="1600" dirty="0">
                <a:solidFill>
                  <a:srgbClr val="54595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High </a:t>
            </a:r>
            <a:r>
              <a:rPr lang="pt-BR" sz="1600" dirty="0" err="1">
                <a:solidFill>
                  <a:srgbClr val="54595F"/>
                </a:solidFill>
              </a:rPr>
              <a:t>costs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due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import</a:t>
            </a:r>
            <a:r>
              <a:rPr lang="pt-BR" sz="1600" dirty="0">
                <a:solidFill>
                  <a:srgbClr val="54595F"/>
                </a:solidFill>
              </a:rPr>
              <a:t> taxes </a:t>
            </a:r>
            <a:r>
              <a:rPr lang="pt-BR" sz="1600" dirty="0" err="1">
                <a:solidFill>
                  <a:srgbClr val="54595F"/>
                </a:solidFill>
              </a:rPr>
              <a:t>and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dependence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international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suppliers</a:t>
            </a: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Potential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depends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clearly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organic</a:t>
            </a:r>
            <a:r>
              <a:rPr lang="pt-BR" sz="1600" dirty="0">
                <a:solidFill>
                  <a:srgbClr val="54595F"/>
                </a:solidFill>
              </a:rPr>
              <a:t> material </a:t>
            </a:r>
            <a:r>
              <a:rPr lang="pt-BR" sz="1600" dirty="0" err="1">
                <a:solidFill>
                  <a:srgbClr val="54595F"/>
                </a:solidFill>
              </a:rPr>
              <a:t>being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explored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which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can</a:t>
            </a:r>
            <a:r>
              <a:rPr lang="pt-BR" sz="1600" dirty="0">
                <a:solidFill>
                  <a:srgbClr val="54595F"/>
                </a:solidFill>
              </a:rPr>
              <a:t> still </a:t>
            </a:r>
            <a:r>
              <a:rPr lang="pt-BR" sz="1600" dirty="0" err="1">
                <a:solidFill>
                  <a:srgbClr val="54595F"/>
                </a:solidFill>
              </a:rPr>
              <a:t>vary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from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region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region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Brazil</a:t>
            </a:r>
            <a:r>
              <a:rPr lang="pt-BR" sz="1600" dirty="0">
                <a:solidFill>
                  <a:srgbClr val="54595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There</a:t>
            </a:r>
            <a:r>
              <a:rPr lang="pt-BR" sz="1600" dirty="0">
                <a:solidFill>
                  <a:srgbClr val="54595F"/>
                </a:solidFill>
              </a:rPr>
              <a:t> are still </a:t>
            </a:r>
            <a:r>
              <a:rPr lang="pt-BR" sz="1600" dirty="0" err="1">
                <a:solidFill>
                  <a:srgbClr val="54595F"/>
                </a:solidFill>
              </a:rPr>
              <a:t>main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logistic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problems</a:t>
            </a:r>
            <a:r>
              <a:rPr lang="pt-BR" sz="1600" dirty="0">
                <a:solidFill>
                  <a:srgbClr val="54595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Ex</a:t>
            </a:r>
            <a:r>
              <a:rPr lang="pt-BR" sz="1600" dirty="0">
                <a:solidFill>
                  <a:srgbClr val="54595F"/>
                </a:solidFill>
              </a:rPr>
              <a:t>: </a:t>
            </a:r>
            <a:r>
              <a:rPr lang="pt-BR" sz="1600" dirty="0" err="1">
                <a:solidFill>
                  <a:srgbClr val="54595F"/>
                </a:solidFill>
              </a:rPr>
              <a:t>Sugarcane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plants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can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cost</a:t>
            </a:r>
            <a:r>
              <a:rPr lang="pt-BR" sz="1600" dirty="0">
                <a:solidFill>
                  <a:srgbClr val="54595F"/>
                </a:solidFill>
              </a:rPr>
              <a:t>  </a:t>
            </a:r>
            <a:r>
              <a:rPr lang="pt-BR" sz="1600" dirty="0" err="1">
                <a:solidFill>
                  <a:srgbClr val="54595F"/>
                </a:solidFill>
              </a:rPr>
              <a:t>around</a:t>
            </a:r>
            <a:r>
              <a:rPr lang="pt-BR" sz="1600" dirty="0">
                <a:solidFill>
                  <a:srgbClr val="54595F"/>
                </a:solidFill>
              </a:rPr>
              <a:t> R$50 -100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(US$8.9 – 20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) </a:t>
            </a:r>
            <a:r>
              <a:rPr lang="pt-BR" sz="1600" dirty="0" err="1">
                <a:solidFill>
                  <a:srgbClr val="54595F"/>
                </a:solidFill>
              </a:rPr>
              <a:t>depending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on</a:t>
            </a:r>
            <a:r>
              <a:rPr lang="pt-BR" sz="1600" dirty="0">
                <a:solidFill>
                  <a:srgbClr val="54595F"/>
                </a:solidFill>
              </a:rPr>
              <a:t> its </a:t>
            </a:r>
            <a:r>
              <a:rPr lang="pt-BR" sz="1600" dirty="0" err="1">
                <a:solidFill>
                  <a:srgbClr val="54595F"/>
                </a:solidFill>
              </a:rPr>
              <a:t>size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and</a:t>
            </a:r>
            <a:r>
              <a:rPr lang="pt-BR" sz="1600" dirty="0">
                <a:solidFill>
                  <a:srgbClr val="54595F"/>
                </a:solidFill>
              </a:rPr>
              <a:t> region.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Poor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separation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organic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waste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from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population</a:t>
            </a:r>
            <a:r>
              <a:rPr lang="pt-BR" sz="1600" dirty="0">
                <a:solidFill>
                  <a:srgbClr val="54595F"/>
                </a:solidFill>
              </a:rPr>
              <a:t> (MSW).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A23BFFE-A095-4E96-BA1E-9BEADE43FBC0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CURRENT CHALLENGES AND MARKET GAPS</a:t>
            </a:r>
          </a:p>
        </p:txBody>
      </p:sp>
    </p:spTree>
    <p:extLst>
      <p:ext uri="{BB962C8B-B14F-4D97-AF65-F5344CB8AC3E}">
        <p14:creationId xmlns:p14="http://schemas.microsoft.com/office/powerpoint/2010/main" val="116803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BBCDFA6-CD43-48D4-BBD2-695434AD4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06A4B89E-F2B6-4F80-88DF-3BD8E7DD89A1}"/>
              </a:ext>
            </a:extLst>
          </p:cNvPr>
          <p:cNvSpPr txBox="1">
            <a:spLocks/>
          </p:cNvSpPr>
          <p:nvPr/>
        </p:nvSpPr>
        <p:spPr>
          <a:xfrm>
            <a:off x="975644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THANK YOU VERY MUCH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BF0B7C-DA97-49BA-B514-81C8F4AD9515}"/>
              </a:ext>
            </a:extLst>
          </p:cNvPr>
          <p:cNvSpPr txBox="1">
            <a:spLocks/>
          </p:cNvSpPr>
          <p:nvPr/>
        </p:nvSpPr>
        <p:spPr>
          <a:xfrm>
            <a:off x="975644" y="2954590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Come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to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Brazil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and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join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us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in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the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Brazilian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biogas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 </a:t>
            </a:r>
            <a:r>
              <a:rPr lang="pt-BR" sz="2800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market</a:t>
            </a:r>
            <a:r>
              <a:rPr lang="pt-BR" sz="2800" b="1" dirty="0">
                <a:solidFill>
                  <a:srgbClr val="4A7644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3E15FBB-35AE-4F9D-9105-4FB154F4D1AD}"/>
              </a:ext>
            </a:extLst>
          </p:cNvPr>
          <p:cNvSpPr txBox="1">
            <a:spLocks/>
          </p:cNvSpPr>
          <p:nvPr/>
        </p:nvSpPr>
        <p:spPr>
          <a:xfrm>
            <a:off x="916781" y="5194466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rgbClr val="4A7644"/>
                </a:solidFill>
                <a:latin typeface="Century Gothic" panose="020B0502020202020204" pitchFamily="34" charset="0"/>
              </a:rPr>
              <a:t>Rubens </a:t>
            </a:r>
            <a:r>
              <a:rPr lang="pt-BR" b="1" dirty="0" err="1">
                <a:solidFill>
                  <a:srgbClr val="4A7644"/>
                </a:solidFill>
                <a:latin typeface="Century Gothic" panose="020B0502020202020204" pitchFamily="34" charset="0"/>
              </a:rPr>
              <a:t>Aebi</a:t>
            </a:r>
            <a:r>
              <a:rPr lang="pt-BR" b="1" dirty="0">
                <a:solidFill>
                  <a:srgbClr val="4A7644"/>
                </a:solidFill>
                <a:latin typeface="Century Gothic" panose="020B0502020202020204" pitchFamily="34" charset="0"/>
              </a:rPr>
              <a:t> – ABREN 2021</a:t>
            </a:r>
          </a:p>
        </p:txBody>
      </p:sp>
    </p:spTree>
    <p:extLst>
      <p:ext uri="{BB962C8B-B14F-4D97-AF65-F5344CB8AC3E}">
        <p14:creationId xmlns:p14="http://schemas.microsoft.com/office/powerpoint/2010/main" val="80103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694A917-E781-4615-9E2F-3379D17F2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8A05AC8-B891-8E4D-8535-AACFF870F0EE}"/>
              </a:ext>
            </a:extLst>
          </p:cNvPr>
          <p:cNvSpPr/>
          <p:nvPr/>
        </p:nvSpPr>
        <p:spPr>
          <a:xfrm>
            <a:off x="838199" y="4164889"/>
            <a:ext cx="9920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5631475-48D9-472E-B925-ED828E0024EC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BIOGAS DEVELOPMENT IN NUMBERS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4B6A75D-1B18-4271-A046-8B6CD82FB990}"/>
              </a:ext>
            </a:extLst>
          </p:cNvPr>
          <p:cNvSpPr/>
          <p:nvPr/>
        </p:nvSpPr>
        <p:spPr>
          <a:xfrm>
            <a:off x="508000" y="2557571"/>
            <a:ext cx="8974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65+ new </a:t>
            </a:r>
            <a:r>
              <a:rPr lang="pt-BR" sz="1600" dirty="0" err="1">
                <a:solidFill>
                  <a:srgbClr val="54595F"/>
                </a:solidFill>
              </a:rPr>
              <a:t>biogas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powerplants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were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built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Brazil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More </a:t>
            </a:r>
            <a:r>
              <a:rPr lang="pt-BR" sz="1600" dirty="0" err="1">
                <a:solidFill>
                  <a:srgbClr val="54595F"/>
                </a:solidFill>
              </a:rPr>
              <a:t>than</a:t>
            </a:r>
            <a:r>
              <a:rPr lang="pt-BR" sz="1600" dirty="0">
                <a:solidFill>
                  <a:srgbClr val="54595F"/>
                </a:solidFill>
              </a:rPr>
              <a:t> R$ 700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investments</a:t>
            </a:r>
            <a:r>
              <a:rPr lang="pt-BR" sz="1600" dirty="0">
                <a:solidFill>
                  <a:srgbClr val="54595F"/>
                </a:solidFill>
              </a:rPr>
              <a:t> (US$ 125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) in 19/20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50 MW </a:t>
            </a:r>
            <a:r>
              <a:rPr lang="pt-BR" sz="1600" dirty="0" err="1">
                <a:solidFill>
                  <a:srgbClr val="54595F"/>
                </a:solidFill>
              </a:rPr>
              <a:t>injected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grid </a:t>
            </a:r>
            <a:r>
              <a:rPr lang="pt-BR" sz="1600" dirty="0" err="1">
                <a:solidFill>
                  <a:srgbClr val="54595F"/>
                </a:solidFill>
              </a:rPr>
              <a:t>only</a:t>
            </a:r>
            <a:r>
              <a:rPr lang="pt-BR" sz="1600" dirty="0">
                <a:solidFill>
                  <a:srgbClr val="54595F"/>
                </a:solidFill>
              </a:rPr>
              <a:t> in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Equivalent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around</a:t>
            </a:r>
            <a:r>
              <a:rPr lang="pt-BR" sz="1600" dirty="0">
                <a:solidFill>
                  <a:srgbClr val="54595F"/>
                </a:solidFill>
              </a:rPr>
              <a:t> 100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m3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biomethane</a:t>
            </a:r>
            <a:r>
              <a:rPr lang="pt-BR" sz="1600" dirty="0">
                <a:solidFill>
                  <a:srgbClr val="54595F"/>
                </a:solidFill>
              </a:rPr>
              <a:t>/ </a:t>
            </a:r>
            <a:r>
              <a:rPr lang="pt-BR" sz="1600" dirty="0" err="1">
                <a:solidFill>
                  <a:srgbClr val="54595F"/>
                </a:solidFill>
              </a:rPr>
              <a:t>year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produced</a:t>
            </a:r>
            <a:endParaRPr lang="pt-BR" sz="1600" dirty="0">
              <a:solidFill>
                <a:srgbClr val="54595F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B09EE47-8E86-4546-A7B8-2F0D1EAB04F6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21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FAA0DF-7BF5-40CB-9D4F-BFB30975C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F7F0113-D69D-9D4E-8F99-1BEBA2B55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323" y="1863345"/>
            <a:ext cx="5725354" cy="4226827"/>
          </a:xfr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868C3BEE-4489-4D5C-9669-91AF241F8A8A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cap="all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B</a:t>
            </a:r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RAZILIAN PROJECTS DISTRIBUTED IN 2020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2309A7-21D1-49F8-B0EB-3009A60F7B7D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995F954A-004E-41E5-8E84-0EED01E4DAA0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37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50B60C-F7D2-4913-BF4E-F44F8BCBC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621DD62-52C7-4AA6-A89E-9A46BC913142}"/>
              </a:ext>
            </a:extLst>
          </p:cNvPr>
          <p:cNvSpPr/>
          <p:nvPr/>
        </p:nvSpPr>
        <p:spPr>
          <a:xfrm>
            <a:off x="838199" y="4164889"/>
            <a:ext cx="9920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C678B1E-9D0A-4AD8-82AF-21143D555AC7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OVERALL KIND OF INVESTMENTS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9CE4700-ADE1-420C-B588-F6EED5C20A5E}"/>
              </a:ext>
            </a:extLst>
          </p:cNvPr>
          <p:cNvSpPr/>
          <p:nvPr/>
        </p:nvSpPr>
        <p:spPr>
          <a:xfrm>
            <a:off x="508000" y="2290871"/>
            <a:ext cx="897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Majority</a:t>
            </a:r>
            <a:r>
              <a:rPr lang="pt-BR" sz="1600" dirty="0">
                <a:solidFill>
                  <a:srgbClr val="54595F"/>
                </a:solidFill>
              </a:rPr>
              <a:t>: Private </a:t>
            </a:r>
            <a:r>
              <a:rPr lang="pt-BR" sz="1600" dirty="0" err="1">
                <a:solidFill>
                  <a:srgbClr val="54595F"/>
                </a:solidFill>
              </a:rPr>
              <a:t>projects</a:t>
            </a:r>
            <a:r>
              <a:rPr lang="pt-BR" sz="1600" dirty="0">
                <a:solidFill>
                  <a:srgbClr val="54595F"/>
                </a:solidFill>
              </a:rPr>
              <a:t> -&gt; Focus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agrobusiness </a:t>
            </a:r>
            <a:r>
              <a:rPr lang="pt-BR" sz="1600" dirty="0" err="1">
                <a:solidFill>
                  <a:srgbClr val="54595F"/>
                </a:solidFill>
              </a:rPr>
              <a:t>cooperatives</a:t>
            </a: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Most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animal origin. </a:t>
            </a:r>
            <a:r>
              <a:rPr lang="pt-BR" sz="1600" dirty="0" err="1">
                <a:solidFill>
                  <a:srgbClr val="54595F"/>
                </a:solidFill>
              </a:rPr>
              <a:t>Why</a:t>
            </a:r>
            <a:r>
              <a:rPr lang="pt-BR" sz="1600" dirty="0">
                <a:solidFill>
                  <a:srgbClr val="54595F"/>
                </a:solidFill>
              </a:rPr>
              <a:t>? </a:t>
            </a:r>
            <a:r>
              <a:rPr lang="pt-BR" sz="1600" dirty="0" err="1">
                <a:solidFill>
                  <a:srgbClr val="54595F"/>
                </a:solidFill>
              </a:rPr>
              <a:t>Further</a:t>
            </a:r>
            <a:r>
              <a:rPr lang="pt-BR" sz="1600" dirty="0">
                <a:solidFill>
                  <a:srgbClr val="54595F"/>
                </a:solidFill>
              </a:rPr>
              <a:t> income/ </a:t>
            </a:r>
            <a:r>
              <a:rPr lang="pt-BR" sz="1600" dirty="0" err="1">
                <a:solidFill>
                  <a:srgbClr val="54595F"/>
                </a:solidFill>
              </a:rPr>
              <a:t>waste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solution</a:t>
            </a: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Biggest</a:t>
            </a:r>
            <a:r>
              <a:rPr lang="pt-BR" sz="1600" dirty="0">
                <a:solidFill>
                  <a:srgbClr val="54595F"/>
                </a:solidFill>
              </a:rPr>
              <a:t> Market -&gt; </a:t>
            </a:r>
            <a:r>
              <a:rPr lang="pt-BR" sz="1600" dirty="0" err="1">
                <a:solidFill>
                  <a:srgbClr val="54595F"/>
                </a:solidFill>
              </a:rPr>
              <a:t>Sugarcane</a:t>
            </a:r>
            <a:r>
              <a:rPr lang="pt-BR" sz="1600" dirty="0">
                <a:solidFill>
                  <a:srgbClr val="54595F"/>
                </a:solidFill>
              </a:rPr>
              <a:t> Market </a:t>
            </a:r>
            <a:r>
              <a:rPr lang="pt-BR" sz="1600" dirty="0" err="1">
                <a:solidFill>
                  <a:srgbClr val="54595F"/>
                </a:solidFill>
              </a:rPr>
              <a:t>showed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biggest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expansion</a:t>
            </a: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Market </a:t>
            </a:r>
            <a:r>
              <a:rPr lang="pt-BR" sz="1600" dirty="0" err="1">
                <a:solidFill>
                  <a:srgbClr val="54595F"/>
                </a:solidFill>
              </a:rPr>
              <a:t>Increase</a:t>
            </a:r>
            <a:r>
              <a:rPr lang="pt-BR" sz="1600" dirty="0">
                <a:solidFill>
                  <a:srgbClr val="54595F"/>
                </a:solidFill>
              </a:rPr>
              <a:t>: 84% (2015 - 2019)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Units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increase</a:t>
            </a:r>
            <a:r>
              <a:rPr lang="pt-BR" sz="1600" dirty="0">
                <a:solidFill>
                  <a:srgbClr val="54595F"/>
                </a:solidFill>
              </a:rPr>
              <a:t>: 126 – 548 </a:t>
            </a:r>
            <a:r>
              <a:rPr lang="pt-BR" sz="1600" dirty="0" err="1">
                <a:solidFill>
                  <a:srgbClr val="54595F"/>
                </a:solidFill>
              </a:rPr>
              <a:t>units</a:t>
            </a:r>
            <a:r>
              <a:rPr lang="pt-BR" sz="1600" dirty="0">
                <a:solidFill>
                  <a:srgbClr val="54595F"/>
                </a:solidFill>
              </a:rPr>
              <a:t> (2020)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CA3225D-41AB-4EAE-92A7-620356A94248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5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2771638-021C-477B-B563-18CC44F4B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A5A0D15-80B2-45F5-ACAA-104AEF3AA855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8F35353-7A31-4B62-82BC-6F2817AE6ED2}"/>
              </a:ext>
            </a:extLst>
          </p:cNvPr>
          <p:cNvSpPr/>
          <p:nvPr/>
        </p:nvSpPr>
        <p:spPr>
          <a:xfrm>
            <a:off x="508000" y="2233721"/>
            <a:ext cx="89743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SUGARCANE: </a:t>
            </a:r>
            <a:r>
              <a:rPr lang="pt-BR" sz="1600" dirty="0" err="1">
                <a:solidFill>
                  <a:srgbClr val="54595F"/>
                </a:solidFill>
              </a:rPr>
              <a:t>potential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produce</a:t>
            </a:r>
            <a:r>
              <a:rPr lang="pt-BR" sz="1600" dirty="0">
                <a:solidFill>
                  <a:srgbClr val="54595F"/>
                </a:solidFill>
              </a:rPr>
              <a:t> +57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m3 /</a:t>
            </a:r>
            <a:r>
              <a:rPr lang="pt-BR" sz="1600" dirty="0" err="1">
                <a:solidFill>
                  <a:srgbClr val="54595F"/>
                </a:solidFill>
              </a:rPr>
              <a:t>day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ANIMAL PROTEIN: </a:t>
            </a:r>
            <a:r>
              <a:rPr lang="pt-BR" sz="1600" dirty="0" err="1">
                <a:solidFill>
                  <a:srgbClr val="54595F"/>
                </a:solidFill>
              </a:rPr>
              <a:t>potential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ro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produce</a:t>
            </a:r>
            <a:r>
              <a:rPr lang="pt-BR" sz="1600" dirty="0">
                <a:solidFill>
                  <a:srgbClr val="54595F"/>
                </a:solidFill>
              </a:rPr>
              <a:t> +35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m3/</a:t>
            </a:r>
            <a:r>
              <a:rPr lang="pt-BR" sz="1600" dirty="0" err="1">
                <a:solidFill>
                  <a:srgbClr val="54595F"/>
                </a:solidFill>
              </a:rPr>
              <a:t>day</a:t>
            </a: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SANITATION: </a:t>
            </a:r>
            <a:r>
              <a:rPr lang="pt-BR" sz="1600" dirty="0" err="1">
                <a:solidFill>
                  <a:srgbClr val="54595F"/>
                </a:solidFill>
              </a:rPr>
              <a:t>potential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produce</a:t>
            </a:r>
            <a:r>
              <a:rPr lang="pt-BR" sz="1600" dirty="0">
                <a:solidFill>
                  <a:srgbClr val="54595F"/>
                </a:solidFill>
              </a:rPr>
              <a:t> +6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m3/</a:t>
            </a:r>
            <a:r>
              <a:rPr lang="pt-BR" sz="1600" dirty="0" err="1">
                <a:solidFill>
                  <a:srgbClr val="54595F"/>
                </a:solidFill>
              </a:rPr>
              <a:t>day</a:t>
            </a:r>
            <a:endParaRPr lang="pt-BR" sz="1600" dirty="0">
              <a:solidFill>
                <a:srgbClr val="54595F"/>
              </a:solidFill>
            </a:endParaRPr>
          </a:p>
          <a:p>
            <a:endParaRPr lang="pt-BR" sz="1600" dirty="0">
              <a:solidFill>
                <a:srgbClr val="54595F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rgbClr val="54595F"/>
                </a:solidFill>
              </a:rPr>
              <a:t>CURRENT STATUS: </a:t>
            </a:r>
          </a:p>
          <a:p>
            <a:pPr marL="0" indent="0">
              <a:buNone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Biogas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production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Brazil</a:t>
            </a:r>
            <a:r>
              <a:rPr lang="pt-BR" sz="1600" dirty="0">
                <a:solidFill>
                  <a:srgbClr val="54595F"/>
                </a:solidFill>
              </a:rPr>
              <a:t> (2020): 1.5 </a:t>
            </a:r>
            <a:r>
              <a:rPr lang="pt-BR" sz="1600" dirty="0" err="1">
                <a:solidFill>
                  <a:srgbClr val="54595F"/>
                </a:solidFill>
              </a:rPr>
              <a:t>billion</a:t>
            </a:r>
            <a:r>
              <a:rPr lang="pt-BR" sz="1600" dirty="0">
                <a:solidFill>
                  <a:srgbClr val="54595F"/>
                </a:solidFill>
              </a:rPr>
              <a:t> m3/ </a:t>
            </a:r>
            <a:r>
              <a:rPr lang="pt-BR" sz="1600" dirty="0" err="1">
                <a:solidFill>
                  <a:srgbClr val="54595F"/>
                </a:solidFill>
              </a:rPr>
              <a:t>year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</a:p>
          <a:p>
            <a:r>
              <a:rPr lang="pt-BR" sz="1600" dirty="0">
                <a:solidFill>
                  <a:srgbClr val="54595F"/>
                </a:solidFill>
              </a:rPr>
              <a:t>	(</a:t>
            </a:r>
            <a:r>
              <a:rPr lang="pt-BR" sz="1600" dirty="0" err="1">
                <a:solidFill>
                  <a:srgbClr val="54595F"/>
                </a:solidFill>
              </a:rPr>
              <a:t>Less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than</a:t>
            </a:r>
            <a:r>
              <a:rPr lang="pt-BR" sz="1600" dirty="0">
                <a:solidFill>
                  <a:srgbClr val="54595F"/>
                </a:solidFill>
              </a:rPr>
              <a:t> 4%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current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fossil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fuels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production</a:t>
            </a:r>
            <a:r>
              <a:rPr lang="pt-BR" sz="1600" dirty="0">
                <a:solidFill>
                  <a:srgbClr val="54595F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Estimated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potential</a:t>
            </a:r>
            <a:r>
              <a:rPr lang="pt-BR" sz="1600" dirty="0">
                <a:solidFill>
                  <a:srgbClr val="54595F"/>
                </a:solidFill>
              </a:rPr>
              <a:t>: +40 </a:t>
            </a:r>
            <a:r>
              <a:rPr lang="pt-BR" sz="1600" dirty="0" err="1">
                <a:solidFill>
                  <a:srgbClr val="54595F"/>
                </a:solidFill>
              </a:rPr>
              <a:t>billion</a:t>
            </a:r>
            <a:r>
              <a:rPr lang="pt-BR" sz="1600" dirty="0">
                <a:solidFill>
                  <a:srgbClr val="54595F"/>
                </a:solidFill>
              </a:rPr>
              <a:t> m3/ </a:t>
            </a:r>
            <a:r>
              <a:rPr lang="pt-BR" sz="1600" dirty="0" err="1">
                <a:solidFill>
                  <a:srgbClr val="54595F"/>
                </a:solidFill>
              </a:rPr>
              <a:t>year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43510D7-AAA6-4948-BD90-DFEB34D234C0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MARKET POTENTIAL</a:t>
            </a:r>
          </a:p>
        </p:txBody>
      </p:sp>
    </p:spTree>
    <p:extLst>
      <p:ext uri="{BB962C8B-B14F-4D97-AF65-F5344CB8AC3E}">
        <p14:creationId xmlns:p14="http://schemas.microsoft.com/office/powerpoint/2010/main" val="367224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F69775-CCEF-427A-80E6-13640F38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6BF547-EA74-47CE-9796-C11502546528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7F8BE1F-83D9-4F6F-83C1-00A78F006AC0}"/>
              </a:ext>
            </a:extLst>
          </p:cNvPr>
          <p:cNvSpPr/>
          <p:nvPr/>
        </p:nvSpPr>
        <p:spPr>
          <a:xfrm>
            <a:off x="508000" y="2195621"/>
            <a:ext cx="897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Most </a:t>
            </a:r>
            <a:r>
              <a:rPr lang="pt-BR" sz="1600" dirty="0" err="1">
                <a:solidFill>
                  <a:srgbClr val="54595F"/>
                </a:solidFill>
              </a:rPr>
              <a:t>projects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current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focus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electricity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generation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due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incentives in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so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called</a:t>
            </a:r>
            <a:r>
              <a:rPr lang="pt-BR" sz="1600" dirty="0">
                <a:solidFill>
                  <a:srgbClr val="54595F"/>
                </a:solidFill>
              </a:rPr>
              <a:t> “</a:t>
            </a:r>
            <a:r>
              <a:rPr lang="pt-BR" sz="1600" dirty="0" err="1">
                <a:solidFill>
                  <a:srgbClr val="54595F"/>
                </a:solidFill>
              </a:rPr>
              <a:t>Distributed</a:t>
            </a:r>
            <a:r>
              <a:rPr lang="pt-BR" sz="1600" dirty="0">
                <a:solidFill>
                  <a:srgbClr val="54595F"/>
                </a:solidFill>
              </a:rPr>
              <a:t> Generation” for </a:t>
            </a:r>
            <a:r>
              <a:rPr lang="pt-BR" sz="1600" dirty="0" err="1">
                <a:solidFill>
                  <a:srgbClr val="54595F"/>
                </a:solidFill>
              </a:rPr>
              <a:t>powerplants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until</a:t>
            </a:r>
            <a:r>
              <a:rPr lang="pt-BR" sz="1600" dirty="0">
                <a:solidFill>
                  <a:srgbClr val="54595F"/>
                </a:solidFill>
              </a:rPr>
              <a:t> 5 MW;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Soon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possibility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new </a:t>
            </a:r>
            <a:r>
              <a:rPr lang="pt-BR" sz="1600" dirty="0" err="1">
                <a:solidFill>
                  <a:srgbClr val="54595F"/>
                </a:solidFill>
              </a:rPr>
              <a:t>opportunities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sell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energy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coming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energy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auctions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from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government</a:t>
            </a:r>
            <a:r>
              <a:rPr lang="pt-BR" sz="1600" dirty="0">
                <a:solidFill>
                  <a:srgbClr val="54595F"/>
                </a:solidFill>
              </a:rPr>
              <a:t> (A-3 </a:t>
            </a:r>
            <a:r>
              <a:rPr lang="pt-BR" sz="1600" dirty="0" err="1">
                <a:solidFill>
                  <a:srgbClr val="54595F"/>
                </a:solidFill>
              </a:rPr>
              <a:t>and</a:t>
            </a:r>
            <a:r>
              <a:rPr lang="pt-BR" sz="1600" dirty="0">
                <a:solidFill>
                  <a:srgbClr val="54595F"/>
                </a:solidFill>
              </a:rPr>
              <a:t> A-4) in </a:t>
            </a:r>
            <a:r>
              <a:rPr lang="pt-BR" sz="1600" dirty="0" err="1">
                <a:solidFill>
                  <a:srgbClr val="54595F"/>
                </a:solidFill>
              </a:rPr>
              <a:t>june</a:t>
            </a:r>
            <a:r>
              <a:rPr lang="pt-BR" sz="1600" dirty="0">
                <a:solidFill>
                  <a:srgbClr val="54595F"/>
                </a:solidFill>
              </a:rPr>
              <a:t> 2021;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There</a:t>
            </a:r>
            <a:r>
              <a:rPr lang="pt-BR" sz="1600" dirty="0">
                <a:solidFill>
                  <a:srgbClr val="54595F"/>
                </a:solidFill>
              </a:rPr>
              <a:t> are </a:t>
            </a:r>
            <a:r>
              <a:rPr lang="pt-BR" sz="1600" dirty="0" err="1">
                <a:solidFill>
                  <a:srgbClr val="54595F"/>
                </a:solidFill>
              </a:rPr>
              <a:t>also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good</a:t>
            </a:r>
            <a:r>
              <a:rPr lang="pt-BR" sz="1600" dirty="0">
                <a:solidFill>
                  <a:srgbClr val="54595F"/>
                </a:solidFill>
              </a:rPr>
              <a:t> perspectives for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“hour </a:t>
            </a:r>
            <a:r>
              <a:rPr lang="pt-BR" sz="1600" dirty="0" err="1">
                <a:solidFill>
                  <a:srgbClr val="54595F"/>
                </a:solidFill>
              </a:rPr>
              <a:t>price</a:t>
            </a:r>
            <a:r>
              <a:rPr lang="pt-BR" sz="1600" dirty="0">
                <a:solidFill>
                  <a:srgbClr val="54595F"/>
                </a:solidFill>
              </a:rPr>
              <a:t>”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energy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which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not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attached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energy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contracts</a:t>
            </a:r>
            <a:r>
              <a:rPr lang="pt-BR" sz="1600" dirty="0">
                <a:solidFill>
                  <a:srgbClr val="54595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54595F"/>
                </a:solidFill>
              </a:rPr>
              <a:t>New </a:t>
            </a:r>
            <a:r>
              <a:rPr lang="pt-BR" sz="1600" dirty="0" err="1">
                <a:solidFill>
                  <a:srgbClr val="54595F"/>
                </a:solidFill>
              </a:rPr>
              <a:t>coming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hybrid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projects</a:t>
            </a:r>
            <a:r>
              <a:rPr lang="pt-BR" sz="1600" dirty="0">
                <a:solidFill>
                  <a:srgbClr val="54595F"/>
                </a:solidFill>
              </a:rPr>
              <a:t> (</a:t>
            </a:r>
            <a:r>
              <a:rPr lang="pt-BR" sz="1600" dirty="0" err="1">
                <a:solidFill>
                  <a:srgbClr val="54595F"/>
                </a:solidFill>
              </a:rPr>
              <a:t>biogas</a:t>
            </a:r>
            <a:r>
              <a:rPr lang="pt-BR" sz="1600" dirty="0">
                <a:solidFill>
                  <a:srgbClr val="54595F"/>
                </a:solidFill>
              </a:rPr>
              <a:t> + solar);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1A3051C-C4B1-4528-8C14-2C9C198F69C4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BIOGAS &amp; ELECTRICITY MARKET</a:t>
            </a:r>
          </a:p>
        </p:txBody>
      </p:sp>
    </p:spTree>
    <p:extLst>
      <p:ext uri="{BB962C8B-B14F-4D97-AF65-F5344CB8AC3E}">
        <p14:creationId xmlns:p14="http://schemas.microsoft.com/office/powerpoint/2010/main" val="169703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1169B7-8DE4-4FD3-BDC6-7193A7EB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Biogás: a energia que vem do esterco">
            <a:extLst>
              <a:ext uri="{FF2B5EF4-FFF2-40B4-BE49-F238E27FC236}">
                <a16:creationId xmlns:a16="http://schemas.microsoft.com/office/drawing/2014/main" id="{86E6E0D9-3A4C-A442-90E4-A3C57D7FF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63" y="1867563"/>
            <a:ext cx="6404674" cy="4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836D961-6DAA-48F5-9D88-45836EF68EE5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CHICKEN AND CATTLE MANURE PLANT IN PARANÁ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E94457-DAFA-4B69-B3C3-7BB36E1BA564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54421FF-7237-4099-BEDD-C68372F8EBEC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0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1AB855-DF8C-48EB-AB81-0DB6EF46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719D128-C940-4F80-9104-C4776DC4A053}"/>
              </a:ext>
            </a:extLst>
          </p:cNvPr>
          <p:cNvSpPr/>
          <p:nvPr/>
        </p:nvSpPr>
        <p:spPr>
          <a:xfrm>
            <a:off x="236000" y="1966338"/>
            <a:ext cx="36000" cy="2998349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34426A-311C-4FC0-BFAA-8EE1EA34BC8B}"/>
              </a:ext>
            </a:extLst>
          </p:cNvPr>
          <p:cNvSpPr/>
          <p:nvPr/>
        </p:nvSpPr>
        <p:spPr>
          <a:xfrm>
            <a:off x="508000" y="2709971"/>
            <a:ext cx="8974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Although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electricity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ongoing</a:t>
            </a:r>
            <a:r>
              <a:rPr lang="pt-BR" sz="1600" dirty="0">
                <a:solidFill>
                  <a:srgbClr val="54595F"/>
                </a:solidFill>
              </a:rPr>
              <a:t>, </a:t>
            </a:r>
            <a:r>
              <a:rPr lang="pt-BR" sz="1600" dirty="0" err="1">
                <a:solidFill>
                  <a:srgbClr val="54595F"/>
                </a:solidFill>
              </a:rPr>
              <a:t>biomethane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is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biggest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potential</a:t>
            </a:r>
            <a:r>
              <a:rPr lang="pt-BR" sz="1600" dirty="0">
                <a:solidFill>
                  <a:srgbClr val="54595F"/>
                </a:solidFill>
              </a:rPr>
              <a:t> in </a:t>
            </a:r>
            <a:r>
              <a:rPr lang="pt-BR" sz="1600" dirty="0" err="1">
                <a:solidFill>
                  <a:srgbClr val="54595F"/>
                </a:solidFill>
              </a:rPr>
              <a:t>Brazil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due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its regional </a:t>
            </a:r>
            <a:r>
              <a:rPr lang="pt-BR" sz="1600" dirty="0" err="1">
                <a:solidFill>
                  <a:srgbClr val="54595F"/>
                </a:solidFill>
              </a:rPr>
              <a:t>factors</a:t>
            </a: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Golar</a:t>
            </a:r>
            <a:r>
              <a:rPr lang="pt-BR" sz="1600" dirty="0">
                <a:solidFill>
                  <a:srgbClr val="54595F"/>
                </a:solidFill>
              </a:rPr>
              <a:t> Power </a:t>
            </a:r>
            <a:r>
              <a:rPr lang="pt-BR" sz="1600" dirty="0" err="1">
                <a:solidFill>
                  <a:srgbClr val="54595F"/>
                </a:solidFill>
              </a:rPr>
              <a:t>Distribution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announed</a:t>
            </a:r>
            <a:r>
              <a:rPr lang="pt-BR" sz="1600" dirty="0">
                <a:solidFill>
                  <a:srgbClr val="54595F"/>
                </a:solidFill>
              </a:rPr>
              <a:t> it </a:t>
            </a:r>
            <a:r>
              <a:rPr lang="pt-BR" sz="1600" dirty="0" err="1">
                <a:solidFill>
                  <a:srgbClr val="54595F"/>
                </a:solidFill>
              </a:rPr>
              <a:t>will</a:t>
            </a:r>
            <a:r>
              <a:rPr lang="pt-BR" sz="1600" dirty="0">
                <a:solidFill>
                  <a:srgbClr val="54595F"/>
                </a:solidFill>
              </a:rPr>
              <a:t> do a </a:t>
            </a:r>
            <a:r>
              <a:rPr lang="pt-BR" sz="1600" dirty="0" err="1">
                <a:solidFill>
                  <a:srgbClr val="54595F"/>
                </a:solidFill>
              </a:rPr>
              <a:t>public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call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to</a:t>
            </a:r>
            <a:r>
              <a:rPr lang="pt-BR" sz="1600" dirty="0">
                <a:solidFill>
                  <a:srgbClr val="54595F"/>
                </a:solidFill>
              </a:rPr>
              <a:t>  </a:t>
            </a:r>
            <a:r>
              <a:rPr lang="pt-BR" sz="1600" dirty="0" err="1">
                <a:solidFill>
                  <a:srgbClr val="54595F"/>
                </a:solidFill>
              </a:rPr>
              <a:t>buy</a:t>
            </a:r>
            <a:r>
              <a:rPr lang="pt-BR" sz="1600" dirty="0">
                <a:solidFill>
                  <a:srgbClr val="54595F"/>
                </a:solidFill>
              </a:rPr>
              <a:t> 5 </a:t>
            </a:r>
            <a:r>
              <a:rPr lang="pt-BR" sz="1600" dirty="0" err="1">
                <a:solidFill>
                  <a:srgbClr val="54595F"/>
                </a:solidFill>
              </a:rPr>
              <a:t>million</a:t>
            </a:r>
            <a:r>
              <a:rPr lang="pt-BR" sz="1600" dirty="0">
                <a:solidFill>
                  <a:srgbClr val="54595F"/>
                </a:solidFill>
              </a:rPr>
              <a:t> m3/</a:t>
            </a:r>
            <a:r>
              <a:rPr lang="pt-BR" sz="1600" dirty="0" err="1">
                <a:solidFill>
                  <a:srgbClr val="54595F"/>
                </a:solidFill>
              </a:rPr>
              <a:t>biomethane</a:t>
            </a:r>
            <a:r>
              <a:rPr lang="pt-BR" sz="1600" dirty="0">
                <a:solidFill>
                  <a:srgbClr val="54595F"/>
                </a:solidFill>
              </a:rPr>
              <a:t> per </a:t>
            </a:r>
            <a:r>
              <a:rPr lang="pt-BR" sz="1600" dirty="0" err="1">
                <a:solidFill>
                  <a:srgbClr val="54595F"/>
                </a:solidFill>
              </a:rPr>
              <a:t>day</a:t>
            </a:r>
            <a:r>
              <a:rPr lang="pt-BR" sz="1600" dirty="0">
                <a:solidFill>
                  <a:srgbClr val="54595F"/>
                </a:solidFill>
              </a:rPr>
              <a:t> in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rgbClr val="54595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54595F"/>
                </a:solidFill>
              </a:rPr>
              <a:t>This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represents</a:t>
            </a:r>
            <a:r>
              <a:rPr lang="pt-BR" sz="1600" dirty="0">
                <a:solidFill>
                  <a:srgbClr val="54595F"/>
                </a:solidFill>
              </a:rPr>
              <a:t> 16% </a:t>
            </a:r>
            <a:r>
              <a:rPr lang="pt-BR" sz="1600" dirty="0" err="1">
                <a:solidFill>
                  <a:srgbClr val="54595F"/>
                </a:solidFill>
              </a:rPr>
              <a:t>of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the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projected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national</a:t>
            </a:r>
            <a:r>
              <a:rPr lang="pt-BR" sz="1600" dirty="0">
                <a:solidFill>
                  <a:srgbClr val="54595F"/>
                </a:solidFill>
              </a:rPr>
              <a:t> </a:t>
            </a:r>
            <a:r>
              <a:rPr lang="pt-BR" sz="1600" dirty="0" err="1">
                <a:solidFill>
                  <a:srgbClr val="54595F"/>
                </a:solidFill>
              </a:rPr>
              <a:t>demand</a:t>
            </a:r>
            <a:r>
              <a:rPr lang="pt-BR" sz="1600" dirty="0">
                <a:solidFill>
                  <a:srgbClr val="54595F"/>
                </a:solidFill>
              </a:rPr>
              <a:t> in 2030;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3A7DBF1-29D1-473B-BBA4-81F0C53F00C4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BIOMETHANE: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171205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600DB3A-7618-46F8-94E0-19BBBE6C4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Scania vai começar a produzir caminhões movidos a gás no Brasil no início  de 2020 – ZEG">
            <a:extLst>
              <a:ext uri="{FF2B5EF4-FFF2-40B4-BE49-F238E27FC236}">
                <a16:creationId xmlns:a16="http://schemas.microsoft.com/office/drawing/2014/main" id="{E35FA07F-2BC5-1641-A8CC-AB7898EC8B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3" y="1857607"/>
            <a:ext cx="7583493" cy="4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7572104C-EB6D-41CB-B50C-3A6B744CC5BD}"/>
              </a:ext>
            </a:extLst>
          </p:cNvPr>
          <p:cNvSpPr txBox="1">
            <a:spLocks/>
          </p:cNvSpPr>
          <p:nvPr/>
        </p:nvSpPr>
        <p:spPr>
          <a:xfrm>
            <a:off x="1054225" y="714714"/>
            <a:ext cx="10240712" cy="7122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cap="all" dirty="0">
                <a:solidFill>
                  <a:srgbClr val="4A7644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SCANIA TRUCKS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77F799E-7793-4DD5-847F-EBF10F1C7F5C}"/>
              </a:ext>
            </a:extLst>
          </p:cNvPr>
          <p:cNvSpPr/>
          <p:nvPr/>
        </p:nvSpPr>
        <p:spPr>
          <a:xfrm>
            <a:off x="2771775" y="1827345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5D0D8F4-BB34-4D71-8FE6-49D820548189}"/>
              </a:ext>
            </a:extLst>
          </p:cNvPr>
          <p:cNvSpPr/>
          <p:nvPr/>
        </p:nvSpPr>
        <p:spPr>
          <a:xfrm>
            <a:off x="2771775" y="6101347"/>
            <a:ext cx="6648450" cy="36000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32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566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New Holland Tractors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Overview in Brazil</dc:title>
  <dc:creator>Rubens Aebi</dc:creator>
  <cp:lastModifiedBy>Leonardo Pereira Cardoso</cp:lastModifiedBy>
  <cp:revision>25</cp:revision>
  <dcterms:created xsi:type="dcterms:W3CDTF">2021-03-02T22:40:51Z</dcterms:created>
  <dcterms:modified xsi:type="dcterms:W3CDTF">2021-03-03T05:03:21Z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1237838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